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4"/>
    <p:sldMasterId id="2147483854" r:id="rId5"/>
  </p:sldMasterIdLst>
  <p:notesMasterIdLst>
    <p:notesMasterId r:id="rId29"/>
  </p:notesMasterIdLst>
  <p:sldIdLst>
    <p:sldId id="256" r:id="rId6"/>
    <p:sldId id="284" r:id="rId7"/>
    <p:sldId id="257" r:id="rId8"/>
    <p:sldId id="259" r:id="rId9"/>
    <p:sldId id="258" r:id="rId10"/>
    <p:sldId id="282" r:id="rId11"/>
    <p:sldId id="275" r:id="rId12"/>
    <p:sldId id="272" r:id="rId13"/>
    <p:sldId id="270" r:id="rId14"/>
    <p:sldId id="269" r:id="rId15"/>
    <p:sldId id="260" r:id="rId16"/>
    <p:sldId id="261" r:id="rId17"/>
    <p:sldId id="265" r:id="rId18"/>
    <p:sldId id="262" r:id="rId19"/>
    <p:sldId id="287" r:id="rId20"/>
    <p:sldId id="266" r:id="rId21"/>
    <p:sldId id="286" r:id="rId22"/>
    <p:sldId id="288" r:id="rId23"/>
    <p:sldId id="271" r:id="rId24"/>
    <p:sldId id="273" r:id="rId25"/>
    <p:sldId id="285" r:id="rId26"/>
    <p:sldId id="281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4282B-0E32-4D3B-923C-532E9A965FEA}" v="5" dt="2022-04-01T15:47:57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94528-8CB6-404B-888A-30AF600998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EE9A4-0234-45F4-8474-C69FFD31E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E9A4-0234-45F4-8474-C69FFD31E1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E9A4-0234-45F4-8474-C69FFD31E1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7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E9A4-0234-45F4-8474-C69FFD31E1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7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8B484-B4DE-44D0-ADA7-FFE63936E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0F408-2226-43B6-82C0-D68A584AB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52678-07C7-4967-9521-5EFBD298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6E90-BB57-4D27-A48A-94768F0B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3AC62-0070-4E93-8773-717503F9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2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27C9-5B18-47BC-AA0A-EFF78750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79E73-B4EA-44B6-9B42-5AFA1C9C4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BBAA3-1A0F-4DC4-ABFD-64BE5EB10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4CFF8-B0F1-412C-80E7-7F421EFB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42F88-3349-417A-87EC-83687DA5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4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088400-FC5D-4644-B4D6-205F38545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B8F09-FB9E-4AB4-97C9-6FFA3E9E1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9CBFC-136C-4270-92E8-160270F4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35344-7E98-4E76-BC70-000A56F1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FF30D-BFB8-48F9-A107-BDCF18D1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906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6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5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4/1/2022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3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4/1/2022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11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21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43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3F9B-E993-4707-B37A-72DDF53C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3FCDA-3E07-40A4-9AB8-0B1222328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DC7FC-ED9A-474E-B7CF-D0971CEB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0A5B7-5FE7-4A5C-BD1B-B401C2CB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9BF89-58B5-4751-A4CE-12606BFD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8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77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86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2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166B-B8BF-4210-99EE-4CA52713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0C6B7-C1A3-40DB-849A-C4FA2874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351D4-6AAF-4730-AA07-BB3C0332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3BF74-28C2-42F9-814E-8693612E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593A7-B140-45E0-A7DC-2ADCEB22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B7D04-54E7-42C3-9ACD-7D4CD505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1DAD-0A6D-4718-B054-61203171B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45D68-466F-4821-86E3-70843C07F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64F7C-6268-4CB9-8C5A-8157DF93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2DE0D-CF84-4EF9-883D-ECBAEB08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A1C78-B67D-4056-A135-CFE78C14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8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92C3-A07F-46DD-B9EE-7E367605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C9BC5-2A02-4A92-BC09-90DFCB98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AA319-1BCC-4B20-898C-57974B0F1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0A229-BAB0-4815-B835-526A9FA75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67145-E694-4202-98A5-3E16F56BF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E25FE9-CD75-4FF4-A31A-E4AAA97D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231DB-DFC2-4081-8A8D-E07EA98C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0FBEE-BA61-4BEA-8FF9-64E03E57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9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3F49-9C59-49E8-B25D-68C31305C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5B578D-943C-456F-A291-E85860B4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6FC68-B3AE-4E4E-8D1C-7810C467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8D12F-45CE-4E06-99F9-82A8DE0C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8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13AC6-4357-435C-80E6-FEC086D4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656F3-33F5-4B35-AEE2-0463F317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114D6-BC29-40AF-8ABC-52F210B7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A06AF-BA74-466E-A0D4-9B1E8EF9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9F0C2-E19A-42D0-8860-7997894AE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4F699-B7F9-4B3F-8FD6-4D0CEC99F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11EB1-A0E9-46B3-A2A8-1707334F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F22E5-A208-42D1-9F5D-A5DBD9A5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090DB-304D-41F7-8AE0-F7C84A1D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5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0115A-1DF8-4608-B0C9-BD5C8E48E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CAEC50-A2B1-462B-8F52-C0A8184BB7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24227-593C-4A5A-A769-BB352D4C1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EB74D-1D13-4F3D-A98B-8CD3F5A65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41BB3-5C9C-442B-99BA-E05A3AE7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7F8EB-762B-487B-928A-653C25E5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9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22FEF-2E83-4F37-8F6A-5B371458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3A3A7-FBA9-4A48-A289-E55E1D8B5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847CD-B2FF-48C7-9426-12A6BB9C1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947CE-F287-45F5-B844-A5D331412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D403D-0D63-442F-8F2A-BED087774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7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5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184D-C318-42BA-A491-383D460D8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7636" y="1084772"/>
            <a:ext cx="6779276" cy="3761257"/>
          </a:xfrm>
        </p:spPr>
        <p:txBody>
          <a:bodyPr anchor="ctr">
            <a:normAutofit/>
          </a:bodyPr>
          <a:lstStyle/>
          <a:p>
            <a:r>
              <a:rPr lang="en-US"/>
              <a:t>Transportation</a:t>
            </a:r>
            <a:br>
              <a:rPr lang="en-US"/>
            </a:br>
            <a:r>
              <a:rPr lang="en-US"/>
              <a:t>2022-2023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472DE-AD61-4067-B857-FAF71C66F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7982" y="3346002"/>
            <a:ext cx="5238584" cy="1370463"/>
          </a:xfrm>
        </p:spPr>
        <p:txBody>
          <a:bodyPr anchor="ctr">
            <a:normAutofit/>
          </a:bodyPr>
          <a:lstStyle/>
          <a:p>
            <a:r>
              <a:rPr lang="en-US" dirty="0"/>
              <a:t>April 13, 2022</a:t>
            </a:r>
          </a:p>
        </p:txBody>
      </p:sp>
    </p:spTree>
    <p:extLst>
      <p:ext uri="{BB962C8B-B14F-4D97-AF65-F5344CB8AC3E}">
        <p14:creationId xmlns:p14="http://schemas.microsoft.com/office/powerpoint/2010/main" val="7274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0659-C98F-4A94-A935-84A22B08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mbria"/>
              </a:rPr>
              <a:t>Strategy 2: Extending Bus Arrival Times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FC77A-AED7-4FAE-B0A1-FAFD72D8A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47" y="2579454"/>
            <a:ext cx="10306871" cy="169909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4684D-E840-4AAD-B2D8-4702EFA5FBB4}"/>
              </a:ext>
            </a:extLst>
          </p:cNvPr>
          <p:cNvSpPr txBox="1"/>
          <p:nvPr/>
        </p:nvSpPr>
        <p:spPr>
          <a:xfrm>
            <a:off x="1335639" y="1674688"/>
            <a:ext cx="862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Changes time between tiers from 10-20 min to 30-40 min</a:t>
            </a:r>
          </a:p>
        </p:txBody>
      </p:sp>
    </p:spTree>
    <p:extLst>
      <p:ext uri="{BB962C8B-B14F-4D97-AF65-F5344CB8AC3E}">
        <p14:creationId xmlns:p14="http://schemas.microsoft.com/office/powerpoint/2010/main" val="34289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5F8EF-5ABA-4B31-A08F-57B1BF2C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572" y="252476"/>
            <a:ext cx="9133730" cy="1233424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 3: Walk Zones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Existing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EA97E-7EFB-4A58-A8CD-02A91C492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Students for all grade levels living beyond a </a:t>
            </a:r>
            <a:r>
              <a:rPr lang="en-US" sz="2400" b="1" dirty="0"/>
              <a:t>1.0-mile radius</a:t>
            </a:r>
            <a:r>
              <a:rPr lang="en-US" sz="2400" dirty="0"/>
              <a:t> from their neighborhood school are eligible for transportation.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Transportation is also provided to students K-12 who live within the specified 1.0-mile radius but whose travel is impeded by a </a:t>
            </a:r>
            <a:r>
              <a:rPr lang="en-US" sz="2400" b="1" dirty="0"/>
              <a:t>hazardous area.</a:t>
            </a:r>
            <a:endParaRPr lang="en-US" sz="2400" b="1" dirty="0">
              <a:ea typeface="Cambria"/>
            </a:endParaRPr>
          </a:p>
          <a:p>
            <a:pPr marL="0" indent="0">
              <a:buClr>
                <a:srgbClr val="404040"/>
              </a:buClr>
              <a:buNone/>
            </a:pPr>
            <a:endParaRPr lang="en-US" sz="2200" b="1" dirty="0">
              <a:ea typeface="Cambria"/>
            </a:endParaRPr>
          </a:p>
          <a:p>
            <a:pPr marL="0" indent="0">
              <a:buNone/>
            </a:pPr>
            <a:r>
              <a:rPr lang="en-US" dirty="0">
                <a:ea typeface="Cambria"/>
              </a:rPr>
              <a:t>*The requirements differ for special needs students with transportation as a related service.</a:t>
            </a:r>
          </a:p>
        </p:txBody>
      </p:sp>
    </p:spTree>
    <p:extLst>
      <p:ext uri="{BB962C8B-B14F-4D97-AF65-F5344CB8AC3E}">
        <p14:creationId xmlns:p14="http://schemas.microsoft.com/office/powerpoint/2010/main" val="38091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4AAF-F6C0-4059-8A2B-7F78D30E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698" y="811344"/>
            <a:ext cx="9133730" cy="1233424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 3: Walk Zones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Expanding Walk-Zone radius for Middle and High School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5F7AB-BA38-411B-8DCF-2F05822BE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2044768"/>
            <a:ext cx="9134856" cy="4152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Elementary walk-zone distance would remain 1.0-mile.</a:t>
            </a:r>
            <a:endParaRPr lang="en-US" dirty="0">
              <a:ea typeface="Cambria"/>
            </a:endParaRPr>
          </a:p>
          <a:p>
            <a:pPr marL="342900" indent="-342900"/>
            <a:r>
              <a:rPr lang="en-US" dirty="0"/>
              <a:t>Expanding the walk-zone distance from a 1.0-mile to a 1.5-mile radius for MS &amp; HS.</a:t>
            </a:r>
            <a:endParaRPr lang="en-US" dirty="0">
              <a:ea typeface="Cambr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48AF3-9D3A-4F91-8018-E7B4A8F4D1C1}"/>
              </a:ext>
            </a:extLst>
          </p:cNvPr>
          <p:cNvSpPr txBox="1"/>
          <p:nvPr/>
        </p:nvSpPr>
        <p:spPr>
          <a:xfrm>
            <a:off x="906511" y="3105276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Benefits: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Fewer riders would reduce route count.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Allow consistent service to those that really need a yellow bus.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Can continue transportation for all 3 tiers.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099F6-968E-4285-A6E4-E566FDF80B84}"/>
              </a:ext>
            </a:extLst>
          </p:cNvPr>
          <p:cNvSpPr txBox="1"/>
          <p:nvPr/>
        </p:nvSpPr>
        <p:spPr>
          <a:xfrm>
            <a:off x="5688672" y="3105276"/>
            <a:ext cx="6238875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Considerations: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Community buy-in.</a:t>
            </a:r>
          </a:p>
          <a:p>
            <a:pPr marL="342900" indent="-342900">
              <a:buFont typeface="Cambria"/>
              <a:buAutoNum type="arabicPeriod"/>
            </a:pPr>
            <a:endParaRPr lang="en-US" b="1" dirty="0">
              <a:ea typeface="Cambri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New Hazardous areas would need to be identified.</a:t>
            </a:r>
            <a:endParaRPr lang="en-US" b="1" dirty="0">
              <a:ea typeface="Cambria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May need to hire more crossing guards in some areas. Staffing could be a challenge.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ea typeface="Cambria"/>
              </a:rPr>
              <a:t>Inclement weather conditions.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984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F94F-3FA9-4E63-8208-36F9291C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220858"/>
            <a:ext cx="9133730" cy="1233424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mbria"/>
              </a:rPr>
              <a:t>Strategy 3: Walk Zones</a:t>
            </a:r>
            <a:br>
              <a:rPr lang="en-US" dirty="0">
                <a:ea typeface="Cambria"/>
              </a:rPr>
            </a:br>
            <a:br>
              <a:rPr lang="en-US" dirty="0">
                <a:ea typeface="Cambria"/>
              </a:rPr>
            </a:br>
            <a:r>
              <a:rPr lang="en-US" dirty="0">
                <a:ea typeface="Cambria"/>
              </a:rPr>
              <a:t>Comparable District Walk-Zone Distances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53004B-7735-4071-B8B0-8908FCD3205D}"/>
              </a:ext>
            </a:extLst>
          </p:cNvPr>
          <p:cNvSpPr txBox="1"/>
          <p:nvPr/>
        </p:nvSpPr>
        <p:spPr>
          <a:xfrm>
            <a:off x="4676776" y="1574346"/>
            <a:ext cx="342355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Kent School District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1.34 miles for elementary students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1.75 miles for middle school students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2 miles for high school students </a:t>
            </a:r>
            <a:endParaRPr lang="en-US"/>
          </a:p>
          <a:p>
            <a:endParaRPr lang="en-US">
              <a:ea typeface="Cambr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51A02-DD90-4425-86CC-A901C8D0D36E}"/>
              </a:ext>
            </a:extLst>
          </p:cNvPr>
          <p:cNvSpPr txBox="1"/>
          <p:nvPr/>
        </p:nvSpPr>
        <p:spPr>
          <a:xfrm>
            <a:off x="8085365" y="3885293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mbria"/>
              </a:rPr>
              <a:t>Boise and West Ada School Districts (ID)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1.5 miles for all grade levels</a:t>
            </a:r>
            <a:endParaRPr lang="en-US"/>
          </a:p>
          <a:p>
            <a:endParaRPr lang="en-US" b="1">
              <a:ea typeface="Cambri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523AC-F2C6-425D-A141-97228F9B0676}"/>
              </a:ext>
            </a:extLst>
          </p:cNvPr>
          <p:cNvSpPr txBox="1"/>
          <p:nvPr/>
        </p:nvSpPr>
        <p:spPr>
          <a:xfrm>
            <a:off x="8092169" y="1569810"/>
            <a:ext cx="274319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Bethel School District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1 mile for elementary students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2 miles for middle school students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2 miles for high school students</a:t>
            </a:r>
            <a:endParaRPr lang="en-US" dirty="0"/>
          </a:p>
          <a:p>
            <a:endParaRPr lang="en-US" dirty="0">
              <a:ea typeface="Cambr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66F8FE-23DB-4D60-A738-FD8171E28734}"/>
              </a:ext>
            </a:extLst>
          </p:cNvPr>
          <p:cNvSpPr txBox="1"/>
          <p:nvPr/>
        </p:nvSpPr>
        <p:spPr>
          <a:xfrm>
            <a:off x="4679042" y="3880756"/>
            <a:ext cx="274319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Beaverton School District (OR)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1 mile for elementary students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1.5 miles for secondary students</a:t>
            </a:r>
            <a:endParaRPr lang="en-US"/>
          </a:p>
          <a:p>
            <a:endParaRPr lang="en-US">
              <a:ea typeface="Cambri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6F0F37-3270-458A-8E09-4A7AD05074E5}"/>
              </a:ext>
            </a:extLst>
          </p:cNvPr>
          <p:cNvSpPr txBox="1"/>
          <p:nvPr/>
        </p:nvSpPr>
        <p:spPr>
          <a:xfrm>
            <a:off x="1147990" y="4223203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mbria"/>
              </a:rPr>
              <a:t>Carpentersville School District (IL)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1.5 miles for all grade levels</a:t>
            </a:r>
            <a:endParaRPr lang="en-US"/>
          </a:p>
          <a:p>
            <a:endParaRPr lang="en-US">
              <a:ea typeface="Cambri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D37F52-16D0-42BF-9DEF-2958FF35CBB8}"/>
              </a:ext>
            </a:extLst>
          </p:cNvPr>
          <p:cNvSpPr txBox="1"/>
          <p:nvPr/>
        </p:nvSpPr>
        <p:spPr>
          <a:xfrm>
            <a:off x="1152525" y="1578882"/>
            <a:ext cx="274319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Seattle Public Schools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1 mile for elementary students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2 miles for middle school students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2 miles for High School students (Transit cards provided for those not in SPED or HEART)</a:t>
            </a:r>
            <a:endParaRPr lang="en-US" dirty="0"/>
          </a:p>
          <a:p>
            <a:endParaRPr lang="en-US" dirty="0"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806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D46E-8618-425F-9B25-9179608E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7821"/>
            <a:ext cx="2644746" cy="2842099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Example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F7205D-A968-4801-8354-56C781513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7312" y="189911"/>
            <a:ext cx="9174823" cy="6478177"/>
          </a:xfrm>
        </p:spPr>
      </p:pic>
    </p:spTree>
    <p:extLst>
      <p:ext uri="{BB962C8B-B14F-4D97-AF65-F5344CB8AC3E}">
        <p14:creationId xmlns:p14="http://schemas.microsoft.com/office/powerpoint/2010/main" val="219756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D46E-8618-425F-9B25-9179608E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7821"/>
            <a:ext cx="2644746" cy="2842099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CE2159-9345-428B-8D73-41FC2454A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0876" y="195209"/>
            <a:ext cx="8979613" cy="6493267"/>
          </a:xfrm>
        </p:spPr>
      </p:pic>
    </p:spTree>
    <p:extLst>
      <p:ext uri="{BB962C8B-B14F-4D97-AF65-F5344CB8AC3E}">
        <p14:creationId xmlns:p14="http://schemas.microsoft.com/office/powerpoint/2010/main" val="25358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D46E-8618-425F-9B25-9179608E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34" y="791110"/>
            <a:ext cx="2644746" cy="2842099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Example</a:t>
            </a:r>
          </a:p>
        </p:txBody>
      </p:sp>
      <p:pic>
        <p:nvPicPr>
          <p:cNvPr id="3" name="Picture 4" descr="Map&#10;&#10;Description automatically generated">
            <a:extLst>
              <a:ext uri="{FF2B5EF4-FFF2-40B4-BE49-F238E27FC236}">
                <a16:creationId xmlns:a16="http://schemas.microsoft.com/office/drawing/2014/main" id="{C741073F-880C-49AB-8018-4DB7E1446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1917" y="188686"/>
            <a:ext cx="9116274" cy="6573539"/>
          </a:xfrm>
        </p:spPr>
      </p:pic>
    </p:spTree>
    <p:extLst>
      <p:ext uri="{BB962C8B-B14F-4D97-AF65-F5344CB8AC3E}">
        <p14:creationId xmlns:p14="http://schemas.microsoft.com/office/powerpoint/2010/main" val="12993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D46E-8618-425F-9B25-9179608E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7821"/>
            <a:ext cx="2644746" cy="2842099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8951D6-C98F-4D61-AEAA-E46DE7818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1425" y="195209"/>
            <a:ext cx="8989887" cy="6462446"/>
          </a:xfrm>
        </p:spPr>
      </p:pic>
    </p:spTree>
    <p:extLst>
      <p:ext uri="{BB962C8B-B14F-4D97-AF65-F5344CB8AC3E}">
        <p14:creationId xmlns:p14="http://schemas.microsoft.com/office/powerpoint/2010/main" val="1705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D0685-F4A4-4946-A051-0E9D3033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1.5-Mile Walk Boundary </a:t>
            </a:r>
            <a:r>
              <a:rPr lang="en-US" dirty="0" err="1"/>
              <a:t>GenEd</a:t>
            </a:r>
            <a:r>
              <a:rPr lang="en-US" dirty="0"/>
              <a:t> Busing Impacts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B0B9571-86F1-488B-ADF1-10B97FF57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465" y="1421007"/>
            <a:ext cx="8242800" cy="51874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257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0AD9-675B-4B06-8060-09236E60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4: Partnership with 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9941A-9D6C-48BA-A71C-8E8326F35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US" sz="2400" dirty="0"/>
              <a:t>Provide as many eligible high school student riders with an STA bus pass for their transportation.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BAD61-4CFD-4CBB-AAFC-A2858BA6794C}"/>
              </a:ext>
            </a:extLst>
          </p:cNvPr>
          <p:cNvSpPr txBox="1"/>
          <p:nvPr/>
        </p:nvSpPr>
        <p:spPr>
          <a:xfrm>
            <a:off x="629022" y="2619911"/>
            <a:ext cx="51439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Benefits: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Every High School is currently served by 1 or more STA routes.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More consistent transportation for many 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Can be used during non-school days and hours.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1A658-D13B-41BF-B6B3-D2B6B95438A1}"/>
              </a:ext>
            </a:extLst>
          </p:cNvPr>
          <p:cNvSpPr txBox="1"/>
          <p:nvPr/>
        </p:nvSpPr>
        <p:spPr>
          <a:xfrm>
            <a:off x="5959011" y="2609638"/>
            <a:ext cx="5306016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/>
              <a:t>Considerations: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Some neighborhoods do not have easy access to existing STA stops or service.</a:t>
            </a:r>
            <a:endParaRPr lang="en-US" sz="2000" b="1" dirty="0">
              <a:ea typeface="Cambr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Would reduce ridership for High Schools only.</a:t>
            </a:r>
            <a:endParaRPr lang="en-US" sz="2000" b="1" dirty="0">
              <a:ea typeface="Cambr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Parameters for student tracking, safety, and ridership rules would need to be established with STA.</a:t>
            </a:r>
          </a:p>
        </p:txBody>
      </p:sp>
    </p:spTree>
    <p:extLst>
      <p:ext uri="{BB962C8B-B14F-4D97-AF65-F5344CB8AC3E}">
        <p14:creationId xmlns:p14="http://schemas.microsoft.com/office/powerpoint/2010/main" val="8602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39B88-779C-4097-8519-08C4EA96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Workgroup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B9B45-8EFF-43D2-BA87-70C0574EC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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Teachers</a:t>
            </a:r>
            <a:endParaRPr lang="en-US" sz="2800" dirty="0">
              <a:solidFill>
                <a:srgbClr val="F0A22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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Principals</a:t>
            </a:r>
            <a:endParaRPr lang="en-US" sz="2800" dirty="0">
              <a:solidFill>
                <a:srgbClr val="F0A22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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Students</a:t>
            </a:r>
            <a:endParaRPr lang="en-US" sz="2800" dirty="0">
              <a:solidFill>
                <a:srgbClr val="F0A22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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Parents</a:t>
            </a:r>
            <a:endParaRPr lang="en-US" sz="2800" dirty="0">
              <a:solidFill>
                <a:srgbClr val="F0A22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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School Board Members</a:t>
            </a:r>
            <a:endParaRPr lang="en-US" sz="2800" dirty="0">
              <a:solidFill>
                <a:srgbClr val="F0A22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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Community Partners</a:t>
            </a:r>
            <a:endParaRPr lang="en-US" sz="2800" dirty="0">
              <a:solidFill>
                <a:srgbClr val="F0A22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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Central office staff from special education, secondary activities, and transportation</a:t>
            </a:r>
            <a:endParaRPr lang="en-US" sz="2800" dirty="0">
              <a:solidFill>
                <a:srgbClr val="F0A22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F7181-AA34-4069-BB1E-0D91745E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5: Explore alternative transportation options for students in these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ECBDF-F244-4D0C-B92E-12EF9E4BD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996" y="1181528"/>
            <a:ext cx="9637160" cy="55975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b="1" dirty="0">
              <a:effectLst/>
              <a:ea typeface="Calibri" panose="020F0502020204030204" pitchFamily="34" charset="0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b="1" dirty="0"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/>
              </a:rPr>
              <a:t>Choice Programs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/>
              </a:rPr>
              <a:t> – To include Libby, Montessori,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/>
              </a:rPr>
              <a:t>Tessera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/>
              </a:rPr>
              <a:t>, IST, Pratt Academy</a:t>
            </a:r>
            <a:r>
              <a:rPr lang="en-US" sz="1800" dirty="0">
                <a:ea typeface="Calibri" panose="020F0502020204030204" pitchFamily="34" charset="0"/>
                <a:cs typeface="Times New Roman"/>
              </a:rPr>
              <a:t>, Apple. 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/>
              </a:rPr>
              <a:t> Currently using hub stops, servicing the entire district.</a:t>
            </a:r>
          </a:p>
          <a:p>
            <a:pPr marL="22860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/>
              </a:rPr>
              <a:t>Excelsior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/>
              </a:rPr>
              <a:t>– </a:t>
            </a:r>
            <a:r>
              <a:rPr lang="en-US" sz="1800" dirty="0">
                <a:ea typeface="Calibri" panose="020F0502020204030204" pitchFamily="34" charset="0"/>
                <a:cs typeface="Times New Roman"/>
              </a:rPr>
              <a:t>E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/>
              </a:rPr>
              <a:t>xtended ride times due to</a:t>
            </a:r>
            <a:r>
              <a:rPr lang="en-US" sz="1800" dirty="0">
                <a:ea typeface="Calibri" panose="020F0502020204030204" pitchFamily="34" charset="0"/>
                <a:cs typeface="Times New Roman"/>
              </a:rPr>
              <a:t> students coming from across the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dirty="0">
                <a:ea typeface="Calibri" panose="020F0502020204030204" pitchFamily="34" charset="0"/>
                <a:cs typeface="Times New Roman"/>
              </a:rPr>
              <a:t>entire district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/>
              </a:rPr>
              <a:t>.</a:t>
            </a:r>
            <a:r>
              <a:rPr lang="en-US" sz="1800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/>
              </a:rPr>
              <a:t> Location is not centrally located.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/>
              </a:rPr>
              <a:t>Express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/>
              </a:rPr>
              <a:t> – </a:t>
            </a:r>
            <a:r>
              <a:rPr lang="en-US" sz="1800" dirty="0">
                <a:ea typeface="Calibri" panose="020F0502020204030204" pitchFamily="34" charset="0"/>
                <a:cs typeface="Times New Roman"/>
              </a:rPr>
              <a:t>Shuttled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/>
              </a:rPr>
              <a:t> between elementary schools.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a typeface="Calibri" panose="020F0502020204030204" pitchFamily="34" charset="0"/>
                <a:cs typeface="Times New Roman"/>
              </a:rPr>
              <a:t>Early Learning/CAPE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/>
              </a:rPr>
              <a:t>– Only attends 4 days per week, calendars don’t always match district calendar.</a:t>
            </a:r>
          </a:p>
          <a:p>
            <a:pPr marL="2286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5F065-7F73-4BCD-95A9-FC964C4D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Strategy Recommendations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5745A-C646-4C39-BF01-547C4C5A8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1" y="1485900"/>
            <a:ext cx="10194241" cy="415290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502920" indent="-457200">
              <a:buFont typeface="+mj-lt"/>
              <a:buAutoNum type="arabicParenR"/>
            </a:pPr>
            <a:r>
              <a:rPr lang="en-US" sz="2400" dirty="0"/>
              <a:t>Increase efficiencies of routes.**</a:t>
            </a:r>
          </a:p>
          <a:p>
            <a:pPr marL="502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100000"/>
              <a:buFont typeface="+mj-lt"/>
              <a:buAutoNum type="arabi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Changing bus arrival times before &amp; after school to provide more time between tiers.***</a:t>
            </a:r>
            <a:endParaRPr lang="en-US" sz="2400" dirty="0"/>
          </a:p>
          <a:p>
            <a:pPr marL="502920" indent="-457200">
              <a:buFont typeface="+mj-lt"/>
              <a:buAutoNum type="arabicParenR"/>
            </a:pPr>
            <a:r>
              <a:rPr lang="en-US" sz="2400" dirty="0"/>
              <a:t>Increased walk boundary from 1.0 mile to 2.0 mile for MS &amp; HS.***</a:t>
            </a:r>
          </a:p>
          <a:p>
            <a:pPr marL="502920" indent="-457200">
              <a:buFont typeface="+mj-lt"/>
              <a:buAutoNum type="arabicParenR"/>
            </a:pPr>
            <a:r>
              <a:rPr lang="en-US" sz="2400" dirty="0"/>
              <a:t>Increased high school student ridership through STA partnership.**</a:t>
            </a:r>
          </a:p>
          <a:p>
            <a:pPr marL="502920" indent="-457200">
              <a:buFont typeface="+mj-lt"/>
              <a:buAutoNum type="arabicParenR"/>
            </a:pPr>
            <a:r>
              <a:rPr lang="en-US" sz="2400" dirty="0"/>
              <a:t>Evaluating current additional bus service options with </a:t>
            </a:r>
            <a:r>
              <a:rPr lang="en-US" sz="2400"/>
              <a:t>alternatives.*</a:t>
            </a:r>
            <a:endParaRPr lang="en-US" sz="2400" dirty="0"/>
          </a:p>
          <a:p>
            <a:endParaRPr lang="en-US" sz="2400" dirty="0"/>
          </a:p>
          <a:p>
            <a:pPr marL="4572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5F065-7F73-4BCD-95A9-FC964C4D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5745A-C646-4C39-BF01-547C4C5A8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sz="2400" dirty="0"/>
              <a:t>Evaluation of contractor proposals and contract models.</a:t>
            </a:r>
          </a:p>
          <a:p>
            <a:pPr lvl="1"/>
            <a:r>
              <a:rPr lang="en-US" sz="2200" dirty="0"/>
              <a:t>2022-2023 final year of the current transportation contract.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/>
              <a:t>More extensive partnership with STA (Changes in legislation for 2023).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/>
              <a:t>Full or Partial In-house Transportation.</a:t>
            </a:r>
          </a:p>
          <a:p>
            <a:pPr lvl="1"/>
            <a:r>
              <a:rPr lang="en-US" sz="2200" dirty="0"/>
              <a:t>Co-op model with surrounding districts if partial or full in-house.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9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A8380B3-83AF-40C1-8771-E485B1F61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45720" indent="0" algn="ctr">
              <a:buNone/>
            </a:pPr>
            <a:r>
              <a:rPr lang="en-US" sz="8000" b="1">
                <a:ea typeface="Cambria"/>
              </a:rPr>
              <a:t>Questions?</a:t>
            </a:r>
            <a:endParaRPr lang="en-US" sz="8000" b="1"/>
          </a:p>
        </p:txBody>
      </p:sp>
    </p:spTree>
    <p:extLst>
      <p:ext uri="{BB962C8B-B14F-4D97-AF65-F5344CB8AC3E}">
        <p14:creationId xmlns:p14="http://schemas.microsoft.com/office/powerpoint/2010/main" val="14246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3596-E854-459E-8C63-1373A755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SPS Transportation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DA02B-CE69-4B42-93BA-359D8CDA5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Rebecca Doughty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-Executive Director of School Supt Services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Corey Arkle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-Transportation Supervisor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Michael Warnecke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-Transportation Specialist Lead (General Education)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Dani Galvez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-Transportation Specialist Lead (Special Education)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7437D-D935-4558-BB89-BAFF1E87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4D5DF-CEB5-4497-A40F-38668B3CB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School districts across the nation are having to evaluate their transportation models and service options due to the national bus driver shortage.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options to improve transportation for the upcoming 2022-2023 school year to ensure all students are arriving to school or their activities safely and on time.</a:t>
            </a:r>
            <a:endParaRPr lang="en-US" dirty="0">
              <a:ea typeface="Cambria"/>
            </a:endParaRPr>
          </a:p>
          <a:p>
            <a:pPr marL="342900" indent="-342900"/>
            <a:r>
              <a:rPr lang="en-US" dirty="0"/>
              <a:t>Develop a plan to ensure a more successful school year for students and minimize the potential learning minute loss that could result from transportation challenges.</a:t>
            </a:r>
            <a:endParaRPr lang="en-US" dirty="0">
              <a:ea typeface="Cambr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long-term strategies for further exploration and the respective implementation timelines.</a:t>
            </a:r>
            <a:endParaRPr lang="en-US" dirty="0">
              <a:ea typeface="Cambr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739E-1659-4136-BD2D-BFDA2540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14384-2330-4624-8B14-2508185CC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/>
            <a:r>
              <a:rPr lang="en-US" dirty="0">
                <a:ea typeface="Cambria"/>
              </a:rPr>
              <a:t>Spokane Public Schools contracts with Durham School Services to transport:</a:t>
            </a:r>
          </a:p>
          <a:p>
            <a:pPr marL="342900" indent="-342900">
              <a:buClr>
                <a:srgbClr val="404040"/>
              </a:buClr>
            </a:pPr>
            <a:r>
              <a:rPr lang="en-US" b="1" dirty="0">
                <a:ea typeface="Cambria"/>
              </a:rPr>
              <a:t>850</a:t>
            </a:r>
            <a:r>
              <a:rPr lang="en-US" dirty="0">
                <a:ea typeface="Cambria"/>
              </a:rPr>
              <a:t> special education and </a:t>
            </a:r>
            <a:r>
              <a:rPr lang="en-US" b="1" dirty="0">
                <a:ea typeface="Cambria"/>
              </a:rPr>
              <a:t>12,000 </a:t>
            </a:r>
            <a:r>
              <a:rPr lang="en-US" dirty="0">
                <a:ea typeface="Cambria"/>
              </a:rPr>
              <a:t>general education eligible daily student riders.</a:t>
            </a:r>
          </a:p>
          <a:p>
            <a:pPr marL="342900" indent="-342900">
              <a:buClr>
                <a:srgbClr val="404040"/>
              </a:buClr>
            </a:pPr>
            <a:r>
              <a:rPr lang="en-US" dirty="0"/>
              <a:t>Average </a:t>
            </a:r>
            <a:r>
              <a:rPr lang="en-US" b="1" dirty="0"/>
              <a:t>1,350+ </a:t>
            </a:r>
            <a:r>
              <a:rPr lang="en-US" dirty="0"/>
              <a:t>McKinney-Vento</a:t>
            </a:r>
            <a:r>
              <a:rPr lang="en-US" b="1" dirty="0"/>
              <a:t> </a:t>
            </a:r>
            <a:r>
              <a:rPr lang="en-US" dirty="0"/>
              <a:t>eligible students each school year.</a:t>
            </a:r>
          </a:p>
          <a:p>
            <a:pPr marL="342900" indent="-342900">
              <a:buClr>
                <a:srgbClr val="404040"/>
              </a:buClr>
            </a:pPr>
            <a:r>
              <a:rPr lang="en-US" b="1" dirty="0"/>
              <a:t>9,000+</a:t>
            </a:r>
            <a:r>
              <a:rPr lang="en-US" dirty="0"/>
              <a:t> miles traveled daily.</a:t>
            </a:r>
          </a:p>
          <a:p>
            <a:pPr marL="342900" indent="-342900">
              <a:buClr>
                <a:srgbClr val="404040"/>
              </a:buClr>
            </a:pPr>
            <a:r>
              <a:rPr lang="en-US" dirty="0"/>
              <a:t>Current total student enrollment is </a:t>
            </a:r>
            <a:r>
              <a:rPr lang="en-US" b="1" dirty="0"/>
              <a:t>29,000+</a:t>
            </a:r>
            <a:r>
              <a:rPr lang="en-US" dirty="0"/>
              <a:t>. We transport an average of </a:t>
            </a:r>
            <a:r>
              <a:rPr lang="en-US" b="1" dirty="0"/>
              <a:t>35%</a:t>
            </a:r>
            <a:r>
              <a:rPr lang="en-US" dirty="0"/>
              <a:t> of our total student population.</a:t>
            </a:r>
            <a:endParaRPr lang="en-US" dirty="0">
              <a:ea typeface="Cambria"/>
            </a:endParaRPr>
          </a:p>
          <a:p>
            <a:pPr marL="342900" indent="-342900">
              <a:buClr>
                <a:srgbClr val="404040"/>
              </a:buClr>
            </a:pPr>
            <a:r>
              <a:rPr lang="en-US" dirty="0"/>
              <a:t>Prior to 2020 Durham had </a:t>
            </a:r>
            <a:r>
              <a:rPr lang="en-US" b="1" dirty="0"/>
              <a:t>150-158</a:t>
            </a:r>
            <a:r>
              <a:rPr lang="en-US" dirty="0"/>
              <a:t> school bus routes and averaged</a:t>
            </a:r>
            <a:r>
              <a:rPr lang="en-US" b="1" dirty="0"/>
              <a:t> 170</a:t>
            </a:r>
            <a:r>
              <a:rPr lang="en-US" dirty="0"/>
              <a:t> route drivers.</a:t>
            </a:r>
            <a:endParaRPr lang="en-US" dirty="0">
              <a:ea typeface="Cambria"/>
            </a:endParaRPr>
          </a:p>
          <a:p>
            <a:pPr marL="342900" indent="-342900"/>
            <a:r>
              <a:rPr lang="en-US" dirty="0"/>
              <a:t>Durham currently has </a:t>
            </a:r>
            <a:r>
              <a:rPr lang="en-US" b="1" dirty="0"/>
              <a:t>91</a:t>
            </a:r>
            <a:r>
              <a:rPr lang="en-US" dirty="0"/>
              <a:t> school bus routes and  </a:t>
            </a:r>
            <a:r>
              <a:rPr lang="en-US" b="1" dirty="0"/>
              <a:t>85</a:t>
            </a:r>
            <a:r>
              <a:rPr lang="en-US" dirty="0"/>
              <a:t> route drivers.</a:t>
            </a:r>
            <a:endParaRPr lang="en-US" dirty="0">
              <a:ea typeface="Cambria"/>
            </a:endParaRPr>
          </a:p>
          <a:p>
            <a:pPr marL="342900" indent="-342900"/>
            <a:endParaRPr lang="en-US" dirty="0"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91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5F065-7F73-4BCD-95A9-FC964C4D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Strategy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5745A-C646-4C39-BF01-547C4C5A8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502920" indent="-457200">
              <a:buFont typeface="+mj-lt"/>
              <a:buAutoNum type="arabicParenR"/>
            </a:pPr>
            <a:r>
              <a:rPr lang="en-US" sz="2400" dirty="0"/>
              <a:t>Increase efficiencies of routes.</a:t>
            </a:r>
          </a:p>
          <a:p>
            <a:pPr marL="502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100000"/>
              <a:buFont typeface="+mj-lt"/>
              <a:buAutoNum type="arabi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Changing bus arrival times before &amp; after school to provide more time between tiers.</a:t>
            </a:r>
            <a:endParaRPr lang="en-US" sz="2400" dirty="0"/>
          </a:p>
          <a:p>
            <a:pPr marL="502920" indent="-457200">
              <a:buFont typeface="+mj-lt"/>
              <a:buAutoNum type="arabicParenR"/>
            </a:pPr>
            <a:r>
              <a:rPr lang="en-US" sz="2400" dirty="0"/>
              <a:t>Increased walk boundary from 1.0 mile to 1.5 mile for MS &amp; HS.</a:t>
            </a:r>
          </a:p>
          <a:p>
            <a:pPr marL="502920" indent="-457200">
              <a:buFont typeface="+mj-lt"/>
              <a:buAutoNum type="arabicParenR"/>
            </a:pPr>
            <a:r>
              <a:rPr lang="en-US" sz="2400" dirty="0"/>
              <a:t>Increased high school student ridership through STA partnership.</a:t>
            </a:r>
          </a:p>
          <a:p>
            <a:pPr marL="502920" indent="-457200">
              <a:buFont typeface="+mj-lt"/>
              <a:buAutoNum type="arabicParenR"/>
            </a:pPr>
            <a:r>
              <a:rPr lang="en-US" sz="2400" dirty="0"/>
              <a:t>Evaluating current additional bus service options with alternatives.</a:t>
            </a:r>
          </a:p>
          <a:p>
            <a:endParaRPr lang="en-US" sz="2400" dirty="0"/>
          </a:p>
          <a:p>
            <a:pPr marL="4572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C799-11C9-4866-9264-3DD9D3C6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194" y="252476"/>
            <a:ext cx="9133730" cy="1233424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mbria"/>
              </a:rPr>
              <a:t>Strategy 1A: Increase Efficiencies of Routes</a:t>
            </a:r>
            <a:br>
              <a:rPr lang="en-US" dirty="0">
                <a:ea typeface="Cambria"/>
              </a:rPr>
            </a:br>
            <a:br>
              <a:rPr lang="en-US" dirty="0">
                <a:ea typeface="Cambria"/>
              </a:rPr>
            </a:br>
            <a:r>
              <a:rPr lang="en-US" dirty="0">
                <a:ea typeface="Cambria"/>
              </a:rPr>
              <a:t>Centralized Area Stops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A654A-4C09-4582-BEFA-6C413E3CD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en-US" dirty="0">
              <a:ea typeface="+mn-lt"/>
              <a:cs typeface="+mn-lt"/>
            </a:endParaRPr>
          </a:p>
          <a:p>
            <a:pPr algn="just"/>
            <a:r>
              <a:rPr lang="en-US" dirty="0">
                <a:ea typeface="+mn-lt"/>
                <a:cs typeface="+mn-lt"/>
              </a:rPr>
              <a:t>Reducing the number of neighborhood stops and creating more centrally located gathering locations deemed safe and accessible.  Reducing the number of stops (i.e., </a:t>
            </a:r>
            <a:r>
              <a:rPr lang="en-US" b="1" dirty="0">
                <a:ea typeface="+mn-lt"/>
                <a:cs typeface="+mn-lt"/>
              </a:rPr>
              <a:t>Chase currently has 51 stops</a:t>
            </a:r>
            <a:r>
              <a:rPr lang="en-US" dirty="0">
                <a:ea typeface="+mn-lt"/>
                <a:cs typeface="+mn-lt"/>
              </a:rPr>
              <a:t>). </a:t>
            </a:r>
            <a:endParaRPr lang="en-US" dirty="0">
              <a:ea typeface="Cambria"/>
            </a:endParaRPr>
          </a:p>
          <a:p>
            <a:pPr algn="just">
              <a:buClr>
                <a:srgbClr val="404040"/>
              </a:buClr>
            </a:pPr>
            <a:r>
              <a:rPr lang="en-US" dirty="0">
                <a:ea typeface="+mn-lt"/>
                <a:cs typeface="+mn-lt"/>
              </a:rPr>
              <a:t>Students residing within the current 1.0 mile walk boundary average a walk distance of </a:t>
            </a:r>
            <a:r>
              <a:rPr lang="en-US" b="1" dirty="0">
                <a:ea typeface="+mn-lt"/>
                <a:cs typeface="+mn-lt"/>
              </a:rPr>
              <a:t>0.6 miles</a:t>
            </a:r>
            <a:r>
              <a:rPr lang="en-US" dirty="0">
                <a:ea typeface="+mn-lt"/>
                <a:cs typeface="+mn-lt"/>
              </a:rPr>
              <a:t> to and from school.</a:t>
            </a:r>
          </a:p>
          <a:p>
            <a:pPr algn="just">
              <a:buClr>
                <a:srgbClr val="404040"/>
              </a:buClr>
            </a:pPr>
            <a:r>
              <a:rPr lang="en-US" dirty="0">
                <a:ea typeface="+mn-lt"/>
                <a:cs typeface="+mn-lt"/>
              </a:rPr>
              <a:t>Students eligible for a school bus walk an average of </a:t>
            </a:r>
            <a:r>
              <a:rPr lang="en-US" b="1" dirty="0">
                <a:ea typeface="+mn-lt"/>
                <a:cs typeface="+mn-lt"/>
              </a:rPr>
              <a:t>0.2 miles</a:t>
            </a:r>
            <a:r>
              <a:rPr lang="en-US" dirty="0">
                <a:ea typeface="+mn-lt"/>
                <a:cs typeface="+mn-lt"/>
              </a:rPr>
              <a:t> to get to and from a bus stop.</a:t>
            </a:r>
          </a:p>
          <a:p>
            <a:pPr>
              <a:buClr>
                <a:srgbClr val="404040"/>
              </a:buClr>
            </a:pPr>
            <a:r>
              <a:rPr lang="en-US" dirty="0">
                <a:ea typeface="Cambria"/>
              </a:rPr>
              <a:t>Increasing walk-distance to stops to </a:t>
            </a:r>
            <a:r>
              <a:rPr lang="en-US" b="1" dirty="0">
                <a:ea typeface="Cambria"/>
              </a:rPr>
              <a:t>0.5 </a:t>
            </a:r>
            <a:r>
              <a:rPr lang="en-US" dirty="0">
                <a:ea typeface="Cambria"/>
              </a:rPr>
              <a:t>miles will eliminate underutilized stops, increase efficiency and on-time arrival.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74B0-4588-42B4-835E-DF532BF9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572" y="346038"/>
            <a:ext cx="9133730" cy="1233424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 1B: Increase Efficiencies of Routes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Enhance Bus Registration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7393-7948-47B5-A103-7AE366829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endParaRPr lang="en-US" sz="2800" dirty="0"/>
          </a:p>
          <a:p>
            <a:r>
              <a:rPr lang="en-US" sz="2800" dirty="0"/>
              <a:t>Communicating the need to register for transportation services before the current school year ends.</a:t>
            </a:r>
          </a:p>
          <a:p>
            <a:r>
              <a:rPr lang="en-US" sz="2800" dirty="0"/>
              <a:t>Reinforcing early transportation registration helps to better plan the bus routes for the upcoming school year.</a:t>
            </a:r>
            <a:endParaRPr lang="en-US" sz="2800" dirty="0"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3446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2348-0FD8-46BE-B6BD-DFA2CFBD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78910"/>
            <a:ext cx="9500171" cy="1233424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Strategy 2: Extending Bus Arrival Times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104F4-50F0-4F27-80F9-C643F4766D55}"/>
              </a:ext>
            </a:extLst>
          </p:cNvPr>
          <p:cNvSpPr txBox="1"/>
          <p:nvPr/>
        </p:nvSpPr>
        <p:spPr>
          <a:xfrm>
            <a:off x="1522185" y="1612898"/>
            <a:ext cx="973727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mbria"/>
              </a:rPr>
              <a:t>Permitting more time between drop-offs in the morning and pick-ups in the afternoon will allow buses to pick up more riders, be safer, and improve on-time arrivals.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B9471-7444-4559-83EB-F3BF1CFB477A}"/>
              </a:ext>
            </a:extLst>
          </p:cNvPr>
          <p:cNvSpPr txBox="1"/>
          <p:nvPr/>
        </p:nvSpPr>
        <p:spPr>
          <a:xfrm>
            <a:off x="1778469" y="2898773"/>
            <a:ext cx="3123344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Benefits: 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Allows for routes to better utilize available capacity per bus.</a:t>
            </a:r>
            <a:endParaRPr lang="en-US" sz="2000" b="1" dirty="0">
              <a:ea typeface="Cambria"/>
            </a:endParaRPr>
          </a:p>
          <a:p>
            <a:endParaRPr lang="en-US" sz="2000" b="1" dirty="0"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ea typeface="Cambria"/>
              </a:rPr>
              <a:t>Better on-time arrival.</a:t>
            </a:r>
          </a:p>
          <a:p>
            <a:endParaRPr lang="en-US" sz="2000" b="1" dirty="0"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ea typeface="Cambria"/>
              </a:rPr>
              <a:t>More efficient routes.</a:t>
            </a:r>
          </a:p>
          <a:p>
            <a:endParaRPr lang="en-US" dirty="0">
              <a:ea typeface="Cambr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2577B-0F6E-4854-8DA9-49CCD472AB59}"/>
              </a:ext>
            </a:extLst>
          </p:cNvPr>
          <p:cNvSpPr txBox="1"/>
          <p:nvPr/>
        </p:nvSpPr>
        <p:spPr>
          <a:xfrm>
            <a:off x="6287784" y="2900234"/>
            <a:ext cx="405144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Cambria"/>
              </a:rPr>
              <a:t>Considerations: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ea typeface="Cambria"/>
              </a:rPr>
              <a:t>Impact to schools and community must be evaluated. </a:t>
            </a:r>
          </a:p>
          <a:p>
            <a:endParaRPr lang="en-US" sz="2000" b="1" dirty="0"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ea typeface="Cambria"/>
              </a:rPr>
              <a:t>May require increased supervision at the schools</a:t>
            </a:r>
            <a:r>
              <a:rPr lang="en-US" sz="2000" dirty="0">
                <a:ea typeface="Cambria"/>
              </a:rPr>
              <a:t>. </a:t>
            </a:r>
            <a:r>
              <a:rPr lang="en-US" sz="2000" b="1" dirty="0">
                <a:ea typeface="Cambria"/>
              </a:rPr>
              <a:t>Staffing could be a challenge.</a:t>
            </a:r>
            <a:endParaRPr lang="en-US" sz="2000" dirty="0"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2814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EF79364-A1B7-46EB-AAD4-2E116DB4CF4E}" vid="{53332B83-767E-4F56-BD76-7759B9A66CB7}"/>
    </a:ext>
  </a:extLst>
</a:theme>
</file>

<file path=ppt/theme/theme2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C6924A54B3B44B0BF72815752BE1E" ma:contentTypeVersion="2" ma:contentTypeDescription="Create a new document." ma:contentTypeScope="" ma:versionID="2d654eb359a3556b450acef98ea1b51f">
  <xsd:schema xmlns:xsd="http://www.w3.org/2001/XMLSchema" xmlns:xs="http://www.w3.org/2001/XMLSchema" xmlns:p="http://schemas.microsoft.com/office/2006/metadata/properties" xmlns:ns2="7f8a9da4-3d9e-4f59-b3b6-d532eec1f2b6" targetNamespace="http://schemas.microsoft.com/office/2006/metadata/properties" ma:root="true" ma:fieldsID="9bb29cb40e7ef4a2f96bb9f10eb0a658" ns2:_="">
    <xsd:import namespace="7f8a9da4-3d9e-4f59-b3b6-d532eec1f2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a9da4-3d9e-4f59-b3b6-d532eec1f2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F71D9B-7DA3-47F0-A185-207B4DD86D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4C44B3-6578-481F-897A-E86281545D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C57012A-E11E-433B-86ED-FA6A398A7985}">
  <ds:schemaRefs>
    <ds:schemaRef ds:uri="7f8a9da4-3d9e-4f59-b3b6-d532eec1f2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2376</TotalTime>
  <Words>1151</Words>
  <Application>Microsoft Office PowerPoint</Application>
  <PresentationFormat>Widescreen</PresentationFormat>
  <Paragraphs>158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Avenir Next LT Pro</vt:lpstr>
      <vt:lpstr>Calibri</vt:lpstr>
      <vt:lpstr>Calibri Light</vt:lpstr>
      <vt:lpstr>Cambria</vt:lpstr>
      <vt:lpstr>Symbol</vt:lpstr>
      <vt:lpstr>Wingdings 2</vt:lpstr>
      <vt:lpstr>Theme1</vt:lpstr>
      <vt:lpstr>Back to School 16x9</vt:lpstr>
      <vt:lpstr>Transportation 2022-2023 </vt:lpstr>
      <vt:lpstr>Transportation Workgroup Members</vt:lpstr>
      <vt:lpstr>SPS Transportation Team</vt:lpstr>
      <vt:lpstr>Purpose</vt:lpstr>
      <vt:lpstr>At a Glance</vt:lpstr>
      <vt:lpstr>Short-term Strategy Recommendations</vt:lpstr>
      <vt:lpstr>Strategy 1A: Increase Efficiencies of Routes  Centralized Area Stops</vt:lpstr>
      <vt:lpstr>Strategy 1B: Increase Efficiencies of Routes  Enhance Bus Registration Process</vt:lpstr>
      <vt:lpstr>Strategy 2: Extending Bus Arrival Times</vt:lpstr>
      <vt:lpstr>Strategy 2: Extending Bus Arrival Times</vt:lpstr>
      <vt:lpstr>Strategy 3: Walk Zones  Existing policy</vt:lpstr>
      <vt:lpstr>Strategy 3: Walk Zones  Expanding Walk-Zone radius for Middle and High School students</vt:lpstr>
      <vt:lpstr>Strategy 3: Walk Zones  Comparable District Walk-Zone Distances</vt:lpstr>
      <vt:lpstr>Example</vt:lpstr>
      <vt:lpstr>Example</vt:lpstr>
      <vt:lpstr>Example</vt:lpstr>
      <vt:lpstr>Example</vt:lpstr>
      <vt:lpstr>1.5-Mile Walk Boundary GenEd Busing Impacts</vt:lpstr>
      <vt:lpstr>Strategy 4: Partnership with STA</vt:lpstr>
      <vt:lpstr>Strategy 5: Explore alternative transportation options for students in these programs</vt:lpstr>
      <vt:lpstr>Short-term Strategy Recommendations Recap</vt:lpstr>
      <vt:lpstr>Long-term 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Arkle</dc:creator>
  <cp:lastModifiedBy>Terri Morgan</cp:lastModifiedBy>
  <cp:revision>14</cp:revision>
  <dcterms:created xsi:type="dcterms:W3CDTF">2022-03-07T01:32:29Z</dcterms:created>
  <dcterms:modified xsi:type="dcterms:W3CDTF">2022-04-01T17:20:24Z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0x010100895C6924A54B3B44B0BF72815752BE1E</vt:lpwstr>
  </property>
</Properties>
</file>